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9" r:id="rId4"/>
    <p:sldId id="280" r:id="rId5"/>
    <p:sldId id="282" r:id="rId6"/>
    <p:sldId id="295" r:id="rId7"/>
    <p:sldId id="283" r:id="rId8"/>
    <p:sldId id="289" r:id="rId9"/>
    <p:sldId id="284" r:id="rId10"/>
    <p:sldId id="285" r:id="rId11"/>
    <p:sldId id="287" r:id="rId12"/>
    <p:sldId id="297" r:id="rId13"/>
    <p:sldId id="290" r:id="rId14"/>
    <p:sldId id="301" r:id="rId15"/>
    <p:sldId id="298" r:id="rId16"/>
    <p:sldId id="281" r:id="rId17"/>
    <p:sldId id="292" r:id="rId18"/>
    <p:sldId id="293" r:id="rId19"/>
    <p:sldId id="294" r:id="rId20"/>
    <p:sldId id="288" r:id="rId21"/>
    <p:sldId id="271" r:id="rId22"/>
    <p:sldId id="299" r:id="rId23"/>
    <p:sldId id="300" r:id="rId24"/>
    <p:sldId id="270" r:id="rId25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70B7"/>
    <a:srgbClr val="E30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8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8631A-ED61-46C0-856C-106C330F11A9}" type="datetimeFigureOut">
              <a:rPr lang="cs-CZ" smtClean="0"/>
              <a:t>26.06.2024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B7F9E-7DD7-4921-97DD-9F1665C3F9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706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8532-FC3C-4BB4-BBD7-0E7732FA3D94}" type="datetimeFigureOut">
              <a:rPr lang="cs-CZ" smtClean="0"/>
              <a:t>26.06.2024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DA197-7AB7-4CE7-AC09-F2593BA098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871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583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42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38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152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434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942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7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83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7187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800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1237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2376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422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7870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38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30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826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6590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A197-7AB7-4CE7-AC09-F2593BA0981E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1009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E3B94-CC7F-4703-BBAC-6031ACA400FB}" type="datetime1">
              <a:rPr lang="cs-CZ" smtClean="0"/>
              <a:t>26.06.2024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F0BFF-3DDF-4FF0-A0DF-753401078EC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309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8967E-A796-4FF4-8666-05D4E67EDEDD}" type="datetime1">
              <a:rPr lang="cs-CZ" smtClean="0"/>
              <a:t>26.06.2024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D38E1-0373-4B90-9C8B-6FE45ABDB7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0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1B07A-4D3B-4567-A53D-AEFAD04E3078}" type="datetime1">
              <a:rPr lang="cs-CZ" smtClean="0"/>
              <a:t>26.06.2024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A58A3-CD7D-4C1D-B518-F6A99A31EB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47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EF6EF-EFCB-4084-8FAC-BB80FF7FC1EB}" type="datetime1">
              <a:rPr lang="cs-CZ" smtClean="0"/>
              <a:t>26.06.2024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BC7DF-49D6-4F16-9EA6-A7C94C09392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00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5D06D-52D4-4880-B4BE-2D7D2B98BA6E}" type="datetime1">
              <a:rPr lang="cs-CZ" smtClean="0"/>
              <a:t>26.06.2024</a:t>
            </a:fld>
            <a:endParaRPr lang="cs-CZ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83A17-BF96-43BD-9969-B7D23E58867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216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D2FA-6B6D-414F-B507-D767EF9AF82E}" type="datetime1">
              <a:rPr lang="cs-CZ" smtClean="0"/>
              <a:t>26.06.2024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7E7FC-19F7-4E06-B3E3-9D2A535645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39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D0754-CC57-49B0-AEFC-AB97E2D6E17A}" type="datetime1">
              <a:rPr lang="cs-CZ" smtClean="0"/>
              <a:t>26.06.2024</a:t>
            </a:fld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A9FC0-9A1D-48E9-8642-1BD72454A3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03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F5CF-856C-4171-9709-BA6A70C4EC6F}" type="datetime1">
              <a:rPr lang="cs-CZ" smtClean="0"/>
              <a:t>26.06.2024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41120-308B-4F6E-ACBD-1F4D8A0926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136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F6632-F653-418C-8042-6CD25AD85927}" type="datetime1">
              <a:rPr lang="cs-CZ" smtClean="0"/>
              <a:t>26.06.2024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ECC8E-D6FA-4E43-81FF-927850A16B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336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5E834-7E90-48EE-9E4A-0F9A6A87A435}" type="datetime1">
              <a:rPr lang="cs-CZ" smtClean="0"/>
              <a:t>26.06.2024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0DECB-6305-48DC-B56E-C28FA75C42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886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661BB-F11D-4821-885E-187938C9ECB2}" type="datetime1">
              <a:rPr lang="cs-CZ" smtClean="0"/>
              <a:t>26.06.2024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B22E6-8F04-4650-9B76-FFD5F60597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05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styl.</a:t>
            </a:r>
            <a:endParaRPr lang="en-US" altLang="cs-CZ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  <a:endParaRPr lang="en-US" altLang="cs-CZ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FC1FE9-8C49-4355-9BF2-77FFFDCDE9EC}" type="datetime1">
              <a:rPr lang="cs-CZ" smtClean="0"/>
              <a:t>26.06.2024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cs-CZ" smtClean="0"/>
              <a:t>D. Pavlacká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B3E508-307B-4B1B-919E-6955A38D50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sotrokovice.cz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sotrokovice.cz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813" y="-85725"/>
            <a:ext cx="9821863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průmyslová škola Otrokovice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údaje:</a:t>
            </a:r>
          </a:p>
          <a:p>
            <a:pPr marL="0" indent="0">
              <a:buNone/>
            </a:pPr>
            <a:endParaRPr lang="cs-CZ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3200" b="1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</a:t>
            </a:r>
            <a:r>
              <a:rPr lang="cs-CZ" sz="32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průmyslová škola Otrokovice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tř. Tomáše Bati 1266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765  02 Otrokovice</a:t>
            </a:r>
          </a:p>
          <a:p>
            <a:pPr marL="0" indent="0">
              <a:buNone/>
            </a:pPr>
            <a:r>
              <a:rPr lang="cs-CZ" sz="32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www.spsotrokovice.cz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skola@spsotrokovice.cz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128788" y="347663"/>
            <a:ext cx="8386562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Vedení školy 2024/2025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3</a:t>
            </a:fld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31708"/>
              </p:ext>
            </p:extLst>
          </p:nvPr>
        </p:nvGraphicFramePr>
        <p:xfrm>
          <a:off x="128788" y="1188080"/>
          <a:ext cx="8886424" cy="4964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4072">
                <a:tc>
                  <a:txBody>
                    <a:bodyPr/>
                    <a:lstStyle/>
                    <a:p>
                      <a:r>
                        <a:rPr lang="cs-CZ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Ředitel školy</a:t>
                      </a:r>
                      <a:endParaRPr lang="cs-CZ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Libor </a:t>
                      </a:r>
                      <a:r>
                        <a:rPr lang="cs-CZ" sz="2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</a:t>
                      </a:r>
                      <a:r>
                        <a:rPr lang="cs-CZ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MBA</a:t>
                      </a:r>
                    </a:p>
                    <a:p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6219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Statutární zástupce ředitele školy</a:t>
                      </a:r>
                    </a:p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teoretické vyučování.</a:t>
                      </a:r>
                      <a:endParaRPr lang="cs-C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Jan Řezník</a:t>
                      </a:r>
                      <a:endParaRPr lang="cs-CZ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789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Zástupkyně ředitele pro teoretické vyučování a výchovu mimo vyuč.</a:t>
                      </a:r>
                      <a:endParaRPr lang="cs-C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Alice Tesaříková</a:t>
                      </a:r>
                      <a:endParaRPr lang="cs-CZ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789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odborný výcvik</a:t>
                      </a:r>
                      <a:endParaRPr lang="cs-C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Miroslav Charuza</a:t>
                      </a:r>
                    </a:p>
                    <a:p>
                      <a:endParaRPr lang="cs-CZ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789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Zástupce ředitele pro odborný výcvik</a:t>
                      </a:r>
                      <a:endParaRPr lang="cs-C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Otakar Pancner</a:t>
                      </a:r>
                      <a:endParaRPr lang="cs-CZ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26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203647" y="0"/>
            <a:ext cx="9759503" cy="744583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Třídy a obory 2024/25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4</a:t>
            </a:fld>
            <a:endParaRPr lang="cs-CZ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278300"/>
              </p:ext>
            </p:extLst>
          </p:nvPr>
        </p:nvGraphicFramePr>
        <p:xfrm>
          <a:off x="203647" y="627014"/>
          <a:ext cx="8695654" cy="542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5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41"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Třída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Obor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žáci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Třídní učitel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1.A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Aplikovaná chemie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I. Vlčková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1.P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Přírodovědné lyceum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J. Řezník ml.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373210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1.B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Provoz a ekonomika dopravy</a:t>
                      </a:r>
                      <a:endParaRPr lang="cs-C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L. Holíková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1.M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Mechanik instalatérských a elektrotechnických zařízení</a:t>
                      </a:r>
                      <a:endParaRPr lang="cs-C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J. </a:t>
                      </a:r>
                      <a:r>
                        <a:rPr lang="cs-CZ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Struhár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843406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AU1A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Automechanik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Formanová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AU1B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Automechanik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L. Juračková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AE1K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Autoelektrikář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Kuchař - číšník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Z. Hlaváčová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68992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IN1G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Instalatér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Mgr. R. Farský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0293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EL1A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Elektrikář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cs-C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</a:t>
                      </a:r>
                      <a:r>
                        <a:rPr lang="cs-CZ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Koutný</a:t>
                      </a:r>
                      <a:endParaRPr lang="cs-CZ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39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Zahájení školního roku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rok začíná v </a:t>
            </a:r>
            <a:r>
              <a:rPr lang="cs-CZ" altLang="cs-CZ" sz="24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2. září 2024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Zahájení ve Sportovní hale v PO </a:t>
            </a: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cs-CZ" altLang="cs-CZ" sz="24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8:00 hod.</a:t>
            </a:r>
          </a:p>
          <a:p>
            <a:pPr marL="0" indent="0">
              <a:buNone/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(Sportovní hala bude otevřena od parkoviště od 7:50)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slavnostním zahájení si žáky převezmou třídní učitelé a půjdou do třídy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Seznámení se Školním řádem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Prohlídka školy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Administrativa – formuláře k potvrzení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14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Organizace výuky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Rozvrh hodin</a:t>
            </a: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probíhá ve 14-denním cyklu (sudý a lichý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týden)</a:t>
            </a:r>
          </a:p>
          <a:p>
            <a:pPr>
              <a:buFontTx/>
              <a:buChar char="-"/>
            </a:pP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teoretická </a:t>
            </a: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výuka na odborném výcviku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v 1. ročníku probíhá tady ve škole </a:t>
            </a:r>
          </a:p>
          <a:p>
            <a:pPr marL="0" indent="0">
              <a:buNone/>
            </a:pPr>
            <a:endParaRPr 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Rozvrh hodin od 2. 9. 2024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Případné úpravy rozvrhu hodin během září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začíná v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7:50 </a:t>
            </a: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odborný výcvik v 7:00 hod.   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cs-CZ" alt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242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Organizační záležitosti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136469"/>
            <a:ext cx="7886700" cy="4827770"/>
          </a:xfrm>
        </p:spPr>
        <p:txBody>
          <a:bodyPr/>
          <a:lstStyle/>
          <a:p>
            <a:pPr marL="0" indent="0">
              <a:buNone/>
            </a:pPr>
            <a:r>
              <a:rPr lang="cs-CZ" sz="2400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Vstup </a:t>
            </a:r>
            <a:r>
              <a:rPr lang="cs-CZ" sz="24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cs-CZ" sz="2400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školy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přichází do školy včas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jeden vchod do školy, vstup na čip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zabezpečení areálu školy – přístup do SH také na čip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7:00  se žáci zdržují v uč. B5 (pavilon B)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7:00 se žáci zdržují ve školním klubu (pavilon A)</a:t>
            </a:r>
          </a:p>
          <a:p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mají k dispozici šatní skříňky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dbáme na přezouvání žáků z hygienických důvodů</a:t>
            </a:r>
          </a:p>
          <a:p>
            <a:pPr marL="0" indent="0">
              <a:buNone/>
              <a:defRPr/>
            </a:pPr>
            <a:endParaRPr lang="cs-CZ" alt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569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Organizační záležitosti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136469"/>
            <a:ext cx="7886700" cy="4827770"/>
          </a:xfrm>
        </p:spPr>
        <p:txBody>
          <a:bodyPr/>
          <a:lstStyle/>
          <a:p>
            <a:pPr marL="0" indent="0">
              <a:buNone/>
            </a:pPr>
            <a:r>
              <a:rPr lang="cs-CZ" sz="2400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</a:t>
            </a:r>
            <a:endParaRPr lang="cs-CZ" sz="2400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Stravování je také na čip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Oběd je možné objednávat a rušit přes internet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Prosím zrušte oběd, pokud je žák nemocný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 žáci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dostanou </a:t>
            </a: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přihlášku ke stravování ve školní jídelně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oběda: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42,- Kč</a:t>
            </a:r>
          </a:p>
          <a:p>
            <a:pPr marL="0" indent="0">
              <a:buNone/>
            </a:pP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Žádáme Vás zdvořile, podporujte děti, aby chodili na oběd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Oběd je dotován 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Výběr ze dvou jídel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alt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593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aktuální verzi je k dispozici na stránkách školy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Aktualizace školního řádu proběhne v srpnu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 žáci budou se školním řádem seznámeni v PO 2. září 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 v aktuální verzi pro školní rok 2024/2025 bude od 1. září 2024 Vám rodičům k dispozici na webu školy</a:t>
            </a:r>
          </a:p>
          <a:p>
            <a:pPr>
              <a:defRPr/>
            </a:pPr>
            <a:r>
              <a:rPr lang="cs-CZ" alt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Všem rodičům pošleme začátkem školního roku zprávu přes systém bakaláři, kde je k dispozici školní řád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521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řád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236372"/>
            <a:ext cx="7886700" cy="4727866"/>
          </a:xfrm>
        </p:spPr>
        <p:txBody>
          <a:bodyPr/>
          <a:lstStyle/>
          <a:p>
            <a:pPr>
              <a:buNone/>
            </a:pPr>
            <a:r>
              <a:rPr lang="cs-CZ" sz="2400" u="sng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Zákonní zástupci nezletilých žáků jsou povinni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zajistit, aby dítě a žák docházel řádně do školy nebo školského zařízení,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vyzvání ředitele školy se osobně zúčastnit projednání závažných otázek týkajících se vzdělávání dítěte nebo žáka,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informovat školu a školské zařízení o změně zdravotní způsobilosti, zdravotních obtížích žáka nebo jiných závažných skutečnostech, které by mohly mít vliv na průběh vzdělávání, </a:t>
            </a:r>
          </a:p>
          <a:p>
            <a:pPr lvl="1" algn="just"/>
            <a:r>
              <a:rPr 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dokládat důvody nepřítomnosti žáka ve vyučování v souladu s podmínkami stanovenými školním řádem.</a:t>
            </a:r>
          </a:p>
          <a:p>
            <a:pPr>
              <a:defRPr/>
            </a:pPr>
            <a:endParaRPr lang="cs-CZ" alt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2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prospěchu a chování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236372"/>
            <a:ext cx="7886700" cy="4727866"/>
          </a:xfrm>
        </p:spPr>
        <p:txBody>
          <a:bodyPr/>
          <a:lstStyle/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prospěchu, absenci jsou Vám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budou k </a:t>
            </a: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dispozici v elektronické žákovské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knížce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využívá systém Bakaláři, přístup je přes stránky školy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předají žákům přístupové údaj </a:t>
            </a:r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žáky i pro rodiče</a:t>
            </a:r>
          </a:p>
          <a:p>
            <a:r>
              <a:rPr lang="cs-CZ" sz="24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e-ŽK vidíte konkrétní rozvrh, DÚ, </a:t>
            </a: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známky, pravidla hodnocení pro jednotlivé předměty</a:t>
            </a:r>
          </a:p>
          <a:p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případě jakýchkoli nejasností, problémů kontaktujte prosím třídního učitele, učitele, výchovnou poradkyni.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cs-CZ" alt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977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– výukové materiály, pomůcky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236372"/>
            <a:ext cx="7886700" cy="4727866"/>
          </a:xfrm>
        </p:spPr>
        <p:txBody>
          <a:bodyPr/>
          <a:lstStyle/>
          <a:p>
            <a:pPr marL="0" indent="0">
              <a:buNone/>
            </a:pPr>
            <a:endParaRPr 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využívá systém </a:t>
            </a:r>
            <a:r>
              <a:rPr lang="cs-CZ" sz="2400" dirty="0" err="1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endParaRPr 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Výukové materiály jsou velkým dílem v elektronické podobě přístupné vzdáleně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řadu odborných předmětů máme pracovní sešity – budou se žákům prodávat na začátku školního roku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nákupem učebnic a pomůcek prosím vyčkejte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71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27115" y="1070117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</a:t>
            </a:r>
          </a:p>
          <a:p>
            <a:pPr marL="0" indent="0">
              <a:buNone/>
            </a:pPr>
            <a:endParaRPr lang="cs-CZ" sz="2400" b="1" u="sng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 adaptačních kurzů: nasměrování pozitivního vývoje třídní skupinové dynamiky (spolupráce napříč kolektivem, třídní pravidla, pozitivní klima třídy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...)</a:t>
            </a:r>
          </a:p>
          <a:p>
            <a:pPr marL="0" indent="0">
              <a:buNone/>
            </a:pPr>
            <a:endParaRPr lang="cs-CZ" sz="20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Maturitní obory: </a:t>
            </a:r>
          </a:p>
          <a:p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kurzy ve škole - vždy 2 dny (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8:00 -15:00 hod.)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30.9 - do 8.10. - zajišťují agentury Atmosféra a Unie Kompas - přesný termín pro třídu bude upřesněn v září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cca 1200,- (oběd si žáci objednají ve školní jídelně)</a:t>
            </a:r>
          </a:p>
          <a:p>
            <a:pPr marL="0" indent="0">
              <a:buNone/>
            </a:pPr>
            <a:endParaRPr lang="cs-CZ" sz="18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160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27115" y="1070117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</a:t>
            </a:r>
          </a:p>
          <a:p>
            <a:pPr marL="0" indent="0">
              <a:buNone/>
            </a:pPr>
            <a:endParaRPr lang="cs-CZ" sz="2400" b="1" u="sng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 adaptačních kurzů: nasměrování pozitivního vývoje třídní skupinové dynamiky (spolupráce napříč kolektivem, třídní pravidla, pozitivní klima třídy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...)</a:t>
            </a:r>
          </a:p>
          <a:p>
            <a:pPr marL="0" indent="0">
              <a:buNone/>
            </a:pPr>
            <a:endParaRPr lang="cs-CZ" sz="20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Učební obory: 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adaptační kurzy 2 dny s noclehem</a:t>
            </a:r>
            <a:endParaRPr lang="cs-CZ" sz="2000" b="1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 od 7. 11 - 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11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zajišťuje agentura Dům Ignáce Stuchlého Fryšták - přesný termín pro třídu bude upřesněn (září - říjen)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cca 2200,- (nocleh a plná penze)</a:t>
            </a:r>
          </a:p>
          <a:p>
            <a:endParaRPr lang="cs-CZ" sz="18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56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akce 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236372"/>
            <a:ext cx="7886700" cy="4727866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Lyžařské kurzy</a:t>
            </a: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Zahraniční, výběrový – Rakousko</a:t>
            </a:r>
          </a:p>
          <a:p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Tuzemský – Jeseníky, chata Barborka, leden 2025</a:t>
            </a:r>
            <a:endParaRPr lang="cs-CZ" sz="24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692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Výchovná poradkyně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Prevence soc. patologických jevů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cs-CZ" alt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Martina </a:t>
            </a: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Gregorová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Pavla Piknerová</a:t>
            </a: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Josef Štourač</a:t>
            </a:r>
          </a:p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psycholožka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Eva Oláhová</a:t>
            </a: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Kariérový poradce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I. Vlčková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188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Cíl: </a:t>
            </a: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vytvořit pro žáky bezpečné prostředí ve škole</a:t>
            </a:r>
          </a:p>
          <a:p>
            <a:pPr marL="0" indent="0">
              <a:buNone/>
              <a:defRPr/>
            </a:pPr>
            <a:endParaRPr lang="cs-CZ" altLang="cs-CZ" sz="2000" b="1" u="sng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Výchovná poradkyně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</a:pPr>
            <a:r>
              <a:rPr lang="cs-CZ" sz="2000" b="1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</a:t>
            </a: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 žákům při adaptaci přechodu ze základní školy na střední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 žákům s obtížemi v oblasti učení a chování; s osobními problémy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s Pedagogicko-psychologickou poradnou, Speciálně-pedagogickým centrem 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pečuje o žáky s vývojovými poruchami učení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individuální konzultace žákům i 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rodičům</a:t>
            </a: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255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metodik prevence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Martina Gregorová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Pavla Piknerová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 kompetenci řešení rizikového chování žáků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rodičům poskytuje konzultace v oblasti výchovných problémů 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s odbornými institucemi, </a:t>
            </a:r>
            <a:r>
              <a:rPr lang="cs-CZ" sz="2000" dirty="0" err="1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OSPODem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kurátory pro mládež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pořádá a organizuje besedy se zaměřením na primární prevenci rizikového chování a sociálně-patologické jevy</a:t>
            </a:r>
          </a:p>
          <a:p>
            <a:pPr lvl="0"/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kontakty na odborníky a specializovaná pracoviště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33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poradenské pracoviště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628650" y="1236373"/>
            <a:ext cx="7886700" cy="4727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Školní psycholožka – poradenství pro žáky i rodiče</a:t>
            </a:r>
          </a:p>
          <a:p>
            <a:pPr marL="0" indent="0">
              <a:buNone/>
              <a:defRPr/>
            </a:pPr>
            <a:r>
              <a:rPr lang="cs-CZ" alt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Eva Oláhová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Individuální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(osobní, rodinné, partnerské problémy)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potížích s učením (domácí příprava, styl učení)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potížích se školním prospěchem, spolužáky kamarády, dospělými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Krizová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intervence (traumatický zážitek, úmrtí, rozvod)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Poradenství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úzkosti, strachu trémě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Konzultace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výchovných, výukových, osobnostních a rodinných obtíží dítěte a hledání řešení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Diagnostika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osobnosti dítěte</a:t>
            </a: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další odborná pracoviště (psychiatr, klinický psycholog, PPP)</a:t>
            </a:r>
          </a:p>
          <a:p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cs-CZ" dirty="0"/>
              <a:t> </a:t>
            </a:r>
          </a:p>
          <a:p>
            <a:pPr marL="0" indent="0">
              <a:buNone/>
              <a:defRPr/>
            </a:pPr>
            <a:endParaRPr lang="cs-CZ" alt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788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628650" y="347663"/>
            <a:ext cx="7886700" cy="888709"/>
          </a:xfrm>
        </p:spPr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odborném výcviku</a:t>
            </a:r>
          </a:p>
        </p:txBody>
      </p:sp>
      <p:sp>
        <p:nvSpPr>
          <p:cNvPr id="3075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Zástupný symbol pro obsah 1"/>
          <p:cNvSpPr>
            <a:spLocks noGrp="1"/>
          </p:cNvSpPr>
          <p:nvPr>
            <p:ph idx="1"/>
          </p:nvPr>
        </p:nvSpPr>
        <p:spPr>
          <a:xfrm>
            <a:off x="718802" y="1022465"/>
            <a:ext cx="7886700" cy="4941773"/>
          </a:xfrm>
        </p:spPr>
        <p:txBody>
          <a:bodyPr/>
          <a:lstStyle/>
          <a:p>
            <a:pPr lvl="0"/>
            <a:endParaRPr lang="cs-CZ" sz="20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provádění odborného výcviku po dobu tří let v každém oboru je založen na principu pravidelného střídání týdenní teoretické výuky ve škole a týdenní výuky na ODV, přičemž v 1. ročníku se výuka děje ve školních dílnách a školní kuchyni a ve druhém a třetím ročníku žáci pracují na základě smluv na pracovištích firemních partnerů.  Firemních partnerů máme více jak 110.</a:t>
            </a:r>
          </a:p>
          <a:p>
            <a:pPr marL="0" lvl="0" indent="0">
              <a:buNone/>
            </a:pPr>
            <a:endParaRPr lang="cs-CZ" sz="20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dohodě žáků anebo zákonných zástupců žáka a firmy 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máme institut tzv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firemního žáka,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kdy po skončení 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školy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žáci </a:t>
            </a:r>
            <a:r>
              <a:rPr lang="cs-CZ" sz="2000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garantovanou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smlouvou nastupují jako </a:t>
            </a:r>
            <a:r>
              <a:rPr lang="cs-CZ" sz="2000" b="1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zaměstnanci </a:t>
            </a:r>
            <a:r>
              <a:rPr lang="cs-CZ" sz="2000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firmy.</a:t>
            </a:r>
          </a:p>
          <a:p>
            <a:pPr>
              <a:defRPr/>
            </a:pPr>
            <a:endParaRPr lang="cs-CZ" altLang="cs-CZ" sz="2400" dirty="0" smtClean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938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50" y="1438102"/>
            <a:ext cx="7886700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Dotazník žáka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Dotazník je k dispozici na www. stránkách školy,</a:t>
            </a:r>
          </a:p>
          <a:p>
            <a:pPr marL="0" indent="0">
              <a:buNone/>
            </a:pP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www.spsotrokovice.cz</a:t>
            </a: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Aktuální články nebo  </a:t>
            </a:r>
          </a:p>
          <a:p>
            <a:pPr marL="0" indent="0">
              <a:buNone/>
            </a:pPr>
            <a:r>
              <a:rPr lang="cs-CZ" altLang="cs-CZ" dirty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Studium – Informace pro 1. ročníky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Zdvořile Vás žádáme o jeho vyplnění – jsou tam informace např. o volbě druhého cizího jazyka pro maturitní obory, velikosti pracovního oblečení pro učební obory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Buďte tak laskavi a dotazník vyplňte do 26. 6.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449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50" y="1438102"/>
            <a:ext cx="7886700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Domov mládeže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 má k dispozici Domov mládeže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Přihlášky jsou k dispozici v tištěné podobě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Veškeré informace jsou na </a:t>
            </a: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www.spsotrokovice.cz</a:t>
            </a:r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Studium – Domov mládeže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428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3200" b="1" dirty="0" smtClean="0">
                <a:solidFill>
                  <a:srgbClr val="E305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informace</a:t>
            </a:r>
          </a:p>
        </p:txBody>
      </p:sp>
      <p:sp>
        <p:nvSpPr>
          <p:cNvPr id="4099" name="Zástupný symbol pro obsah 2"/>
          <p:cNvSpPr txBox="1">
            <a:spLocks/>
          </p:cNvSpPr>
          <p:nvPr/>
        </p:nvSpPr>
        <p:spPr bwMode="auto">
          <a:xfrm>
            <a:off x="6019800" y="6205538"/>
            <a:ext cx="2943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</a:pPr>
            <a:endParaRPr lang="cs-CZ" altLang="cs-CZ" sz="1200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Zástupný symbol pro obsah 1"/>
          <p:cNvSpPr>
            <a:spLocks noGrp="1"/>
          </p:cNvSpPr>
          <p:nvPr>
            <p:ph idx="1"/>
          </p:nvPr>
        </p:nvSpPr>
        <p:spPr>
          <a:xfrm>
            <a:off x="628650" y="1438102"/>
            <a:ext cx="7886700" cy="4738861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u="sng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Potvrzování dokumentů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týdnu od 26. 8. budeme ve škole potvrzovat průkazky na MHD a jízdné</a:t>
            </a:r>
          </a:p>
          <a:p>
            <a:r>
              <a:rPr lang="cs-CZ" alt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Potvrzení o studiu budeme vydávat až 2. 9. – začátek školního roku (informace podá třídní učitel)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D38E1-0373-4B90-9C8B-6FE45ABDB7AF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08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1D7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endParaRPr lang="cs-CZ" dirty="0">
              <a:solidFill>
                <a:srgbClr val="1D7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A58A3-CD7D-4C1D-B518-F6A99A31EB88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097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1316</TotalTime>
  <Words>1392</Words>
  <Application>Microsoft Office PowerPoint</Application>
  <PresentationFormat>Předvádění na obrazovce (4:3)</PresentationFormat>
  <Paragraphs>260</Paragraphs>
  <Slides>24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Motiv Office</vt:lpstr>
      <vt:lpstr>Prezentace aplikace PowerPoint</vt:lpstr>
      <vt:lpstr>Střední průmyslová škola Otrokovice</vt:lpstr>
      <vt:lpstr>Vedení školy 2024/2025</vt:lpstr>
      <vt:lpstr>Třídy a obory 2024/25</vt:lpstr>
      <vt:lpstr>Zahájení školního roku </vt:lpstr>
      <vt:lpstr>Organizace výuky </vt:lpstr>
      <vt:lpstr>Organizační záležitosti </vt:lpstr>
      <vt:lpstr>Organizační záležitosti </vt:lpstr>
      <vt:lpstr>Školní řád</vt:lpstr>
      <vt:lpstr>Školní řád</vt:lpstr>
      <vt:lpstr>Informace o prospěchu a chování</vt:lpstr>
      <vt:lpstr>Informace – výukové materiály, pomůcky</vt:lpstr>
      <vt:lpstr>Připravované akce</vt:lpstr>
      <vt:lpstr>Připravované akce</vt:lpstr>
      <vt:lpstr>Připravované akce </vt:lpstr>
      <vt:lpstr>Školní poradenské pracoviště</vt:lpstr>
      <vt:lpstr>Školní poradenské pracoviště</vt:lpstr>
      <vt:lpstr>Školní poradenské pracoviště</vt:lpstr>
      <vt:lpstr>Školní poradenské pracoviště</vt:lpstr>
      <vt:lpstr>Informace o odborném výcviku</vt:lpstr>
      <vt:lpstr>Další informace</vt:lpstr>
      <vt:lpstr>Další informace</vt:lpstr>
      <vt:lpstr>Další informace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Veverková Lucie</dc:creator>
  <cp:lastModifiedBy>Dáša Pavlacká</cp:lastModifiedBy>
  <cp:revision>100</cp:revision>
  <cp:lastPrinted>2023-06-13T07:41:28Z</cp:lastPrinted>
  <dcterms:created xsi:type="dcterms:W3CDTF">2015-02-11T13:36:01Z</dcterms:created>
  <dcterms:modified xsi:type="dcterms:W3CDTF">2024-06-26T10:02:14Z</dcterms:modified>
</cp:coreProperties>
</file>