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79" r:id="rId4"/>
    <p:sldId id="280" r:id="rId5"/>
    <p:sldId id="282" r:id="rId6"/>
    <p:sldId id="295" r:id="rId7"/>
    <p:sldId id="302" r:id="rId8"/>
    <p:sldId id="283" r:id="rId9"/>
    <p:sldId id="289" r:id="rId10"/>
    <p:sldId id="284" r:id="rId11"/>
    <p:sldId id="285" r:id="rId12"/>
    <p:sldId id="287" r:id="rId13"/>
    <p:sldId id="297" r:id="rId14"/>
    <p:sldId id="301" r:id="rId15"/>
    <p:sldId id="298" r:id="rId16"/>
    <p:sldId id="281" r:id="rId17"/>
    <p:sldId id="292" r:id="rId18"/>
    <p:sldId id="293" r:id="rId19"/>
    <p:sldId id="294" r:id="rId20"/>
    <p:sldId id="288" r:id="rId21"/>
    <p:sldId id="271" r:id="rId22"/>
    <p:sldId id="299" r:id="rId23"/>
    <p:sldId id="300" r:id="rId24"/>
    <p:sldId id="270" r:id="rId25"/>
  </p:sldIdLst>
  <p:sldSz cx="9144000" cy="6858000" type="screen4x3"/>
  <p:notesSz cx="6797675" cy="9926638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70B7"/>
    <a:srgbClr val="E305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řední styl 4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45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saříková Alice" userId="3897d76d-3783-485f-922d-f6837bd4ab63" providerId="ADAL" clId="{B6868472-513F-4C32-8700-7BF54454071E}"/>
    <pc:docChg chg="modSld">
      <pc:chgData name="Tesaříková Alice" userId="3897d76d-3783-485f-922d-f6837bd4ab63" providerId="ADAL" clId="{B6868472-513F-4C32-8700-7BF54454071E}" dt="2025-06-05T09:29:11.388" v="42" actId="5793"/>
      <pc:docMkLst>
        <pc:docMk/>
      </pc:docMkLst>
      <pc:sldChg chg="modSp mod">
        <pc:chgData name="Tesaříková Alice" userId="3897d76d-3783-485f-922d-f6837bd4ab63" providerId="ADAL" clId="{B6868472-513F-4C32-8700-7BF54454071E}" dt="2025-06-04T11:35:16.105" v="38" actId="13926"/>
        <pc:sldMkLst>
          <pc:docMk/>
          <pc:sldMk cId="1799381294" sldId="288"/>
        </pc:sldMkLst>
        <pc:spChg chg="mod">
          <ac:chgData name="Tesaříková Alice" userId="3897d76d-3783-485f-922d-f6837bd4ab63" providerId="ADAL" clId="{B6868472-513F-4C32-8700-7BF54454071E}" dt="2025-06-04T11:35:16.105" v="38" actId="13926"/>
          <ac:spMkLst>
            <pc:docMk/>
            <pc:sldMk cId="1799381294" sldId="288"/>
            <ac:spMk id="3076" creationId="{00000000-0000-0000-0000-000000000000}"/>
          </ac:spMkLst>
        </pc:spChg>
      </pc:sldChg>
      <pc:sldChg chg="modSp mod">
        <pc:chgData name="Tesaříková Alice" userId="3897d76d-3783-485f-922d-f6837bd4ab63" providerId="ADAL" clId="{B6868472-513F-4C32-8700-7BF54454071E}" dt="2025-06-05T09:28:30.844" v="40" actId="207"/>
        <pc:sldMkLst>
          <pc:docMk/>
          <pc:sldMk cId="2545935137" sldId="289"/>
        </pc:sldMkLst>
        <pc:spChg chg="mod">
          <ac:chgData name="Tesaříková Alice" userId="3897d76d-3783-485f-922d-f6837bd4ab63" providerId="ADAL" clId="{B6868472-513F-4C32-8700-7BF54454071E}" dt="2025-06-05T09:28:30.844" v="40" actId="207"/>
          <ac:spMkLst>
            <pc:docMk/>
            <pc:sldMk cId="2545935137" sldId="289"/>
            <ac:spMk id="3076" creationId="{00000000-0000-0000-0000-000000000000}"/>
          </ac:spMkLst>
        </pc:spChg>
      </pc:sldChg>
      <pc:sldChg chg="modSp mod">
        <pc:chgData name="Tesaříková Alice" userId="3897d76d-3783-485f-922d-f6837bd4ab63" providerId="ADAL" clId="{B6868472-513F-4C32-8700-7BF54454071E}" dt="2025-06-04T11:35:02.530" v="36" actId="20577"/>
        <pc:sldMkLst>
          <pc:docMk/>
          <pc:sldMk cId="4126925526" sldId="298"/>
        </pc:sldMkLst>
        <pc:spChg chg="mod">
          <ac:chgData name="Tesaříková Alice" userId="3897d76d-3783-485f-922d-f6837bd4ab63" providerId="ADAL" clId="{B6868472-513F-4C32-8700-7BF54454071E}" dt="2025-06-04T11:35:02.530" v="36" actId="20577"/>
          <ac:spMkLst>
            <pc:docMk/>
            <pc:sldMk cId="4126925526" sldId="298"/>
            <ac:spMk id="3076" creationId="{00000000-0000-0000-0000-000000000000}"/>
          </ac:spMkLst>
        </pc:spChg>
      </pc:sldChg>
      <pc:sldChg chg="modSp mod">
        <pc:chgData name="Tesaříková Alice" userId="3897d76d-3783-485f-922d-f6837bd4ab63" providerId="ADAL" clId="{B6868472-513F-4C32-8700-7BF54454071E}" dt="2025-06-05T09:29:11.388" v="42" actId="5793"/>
        <pc:sldMkLst>
          <pc:docMk/>
          <pc:sldMk cId="1014282826" sldId="299"/>
        </pc:sldMkLst>
        <pc:spChg chg="mod">
          <ac:chgData name="Tesaříková Alice" userId="3897d76d-3783-485f-922d-f6837bd4ab63" providerId="ADAL" clId="{B6868472-513F-4C32-8700-7BF54454071E}" dt="2025-06-05T09:29:11.388" v="42" actId="5793"/>
          <ac:spMkLst>
            <pc:docMk/>
            <pc:sldMk cId="1014282826" sldId="299"/>
            <ac:spMk id="4100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28631A-ED61-46C0-856C-106C330F11A9}" type="datetimeFigureOut">
              <a:rPr lang="cs-CZ" smtClean="0"/>
              <a:t>25.06.2025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0B7F9E-7DD7-4921-97DD-9F1665C3F94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97064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B18532-FC3C-4BB4-BBD7-0E7732FA3D94}" type="datetimeFigureOut">
              <a:rPr lang="cs-CZ" smtClean="0"/>
              <a:t>25.06.2025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BDA197-7AB7-4CE7-AC09-F2593BA098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8719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5837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1424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93812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31520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43458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942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5725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183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71870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98001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12374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74220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78707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2388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3301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08263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56590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1009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E3B94-CC7F-4703-BBAC-6031ACA400FB}" type="datetime1">
              <a:rPr lang="cs-CZ" smtClean="0"/>
              <a:t>25.06.2025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D. Pavlacká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F0BFF-3DDF-4FF0-A0DF-753401078EC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3091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8967E-A796-4FF4-8666-05D4E67EDEDD}" type="datetime1">
              <a:rPr lang="cs-CZ" smtClean="0"/>
              <a:t>25.06.2025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D. Pavlacká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D38E1-0373-4B90-9C8B-6FE45ABDB7A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409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1B07A-4D3B-4567-A53D-AEFAD04E3078}" type="datetime1">
              <a:rPr lang="cs-CZ" smtClean="0"/>
              <a:t>25.06.2025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D. Pavlacká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A58A3-CD7D-4C1D-B518-F6A99A31EB8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60470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EF6EF-EFCB-4084-8FAC-BB80FF7FC1EB}" type="datetime1">
              <a:rPr lang="cs-CZ" smtClean="0"/>
              <a:t>25.06.2025</a:t>
            </a:fld>
            <a:endParaRPr lang="cs-CZ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D. Pavlacká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BC7DF-49D6-4F16-9EA6-A7C94C09392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0008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5D06D-52D4-4880-B4BE-2D7D2B98BA6E}" type="datetime1">
              <a:rPr lang="cs-CZ" smtClean="0"/>
              <a:t>25.06.2025</a:t>
            </a:fld>
            <a:endParaRPr lang="cs-CZ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D. Pavlacká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983A17-BF96-43BD-9969-B7D23E58867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2161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BD2FA-6B6D-414F-B507-D767EF9AF82E}" type="datetime1">
              <a:rPr lang="cs-CZ" smtClean="0"/>
              <a:t>25.06.2025</a:t>
            </a:fld>
            <a:endParaRPr lang="cs-CZ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D. Pavlacká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7E7FC-19F7-4E06-B3E3-9D2A535645C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3391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CD0754-CC57-49B0-AEFC-AB97E2D6E17A}" type="datetime1">
              <a:rPr lang="cs-CZ" smtClean="0"/>
              <a:t>25.06.2025</a:t>
            </a:fld>
            <a:endParaRPr lang="cs-CZ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D. Pavlacká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A9FC0-9A1D-48E9-8642-1BD72454A34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0031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5F5CF-856C-4171-9709-BA6A70C4EC6F}" type="datetime1">
              <a:rPr lang="cs-CZ" smtClean="0"/>
              <a:t>25.06.2025</a:t>
            </a:fld>
            <a:endParaRPr lang="cs-CZ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D. Pavlacká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41120-308B-4F6E-ACBD-1F4D8A09262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1365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F6632-F653-418C-8042-6CD25AD85927}" type="datetime1">
              <a:rPr lang="cs-CZ" smtClean="0"/>
              <a:t>25.06.2025</a:t>
            </a:fld>
            <a:endParaRPr lang="cs-CZ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D. Pavlacká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ECC8E-D6FA-4E43-81FF-927850A16B9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3367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5E834-7E90-48EE-9E4A-0F9A6A87A435}" type="datetime1">
              <a:rPr lang="cs-CZ" smtClean="0"/>
              <a:t>25.06.2025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D. Pavlacká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0DECB-6305-48DC-B56E-C28FA75C428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8867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661BB-F11D-4821-885E-187938C9ECB2}" type="datetime1">
              <a:rPr lang="cs-CZ" smtClean="0"/>
              <a:t>25.06.2025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D. Pavlacká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B22E6-8F04-4650-9B76-FFD5F605973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905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styl.</a:t>
            </a:r>
            <a:endParaRPr lang="en-US" altLang="cs-CZ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  <a:endParaRPr lang="en-US" alt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1FC1FE9-8C49-4355-9BF2-77FFFDCDE9EC}" type="datetime1">
              <a:rPr lang="cs-CZ" smtClean="0"/>
              <a:t>25.06.2025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cs-CZ"/>
              <a:t>D. Pavlacká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3B3E508-307B-4B1B-919E-6955A38D508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psotrokovice.cz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psotrokovice.cz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7813" y="-85725"/>
            <a:ext cx="9821863" cy="694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347663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Střední průmyslová škola Otrokovice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628650" y="1236373"/>
            <a:ext cx="7886700" cy="4727866"/>
          </a:xfrm>
        </p:spPr>
        <p:txBody>
          <a:bodyPr/>
          <a:lstStyle/>
          <a:p>
            <a:pPr marL="0" indent="0">
              <a:buNone/>
            </a:pPr>
            <a:r>
              <a:rPr 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Základní údaje:</a:t>
            </a:r>
          </a:p>
          <a:p>
            <a:pPr marL="0" indent="0">
              <a:buNone/>
            </a:pPr>
            <a:endParaRPr lang="cs-CZ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3200" b="1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Střední průmyslová škola Otrokovice</a:t>
            </a:r>
          </a:p>
          <a:p>
            <a:pPr marL="0" indent="0">
              <a:buNone/>
            </a:pPr>
            <a:r>
              <a:rPr lang="cs-CZ" sz="32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tř. Tomáše Bati 1266</a:t>
            </a:r>
          </a:p>
          <a:p>
            <a:pPr marL="0" indent="0">
              <a:buNone/>
            </a:pPr>
            <a:r>
              <a:rPr lang="cs-CZ" sz="32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765  02 Otrokovice</a:t>
            </a:r>
          </a:p>
          <a:p>
            <a:pPr marL="0" indent="0">
              <a:buNone/>
            </a:pPr>
            <a:r>
              <a:rPr lang="cs-CZ" sz="32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www.spsotrokovice.cz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cs-CZ" alt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E-mail: skola@spsotrokovice.cz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2</a:t>
            </a:fld>
            <a:endParaRPr 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128788" y="196365"/>
            <a:ext cx="8386562" cy="888709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Vedení školy 2024/2025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3</a:t>
            </a:fld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7765988"/>
              </p:ext>
            </p:extLst>
          </p:nvPr>
        </p:nvGraphicFramePr>
        <p:xfrm>
          <a:off x="128788" y="1188080"/>
          <a:ext cx="8886424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32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3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05840">
                <a:tc>
                  <a:txBody>
                    <a:bodyPr/>
                    <a:lstStyle/>
                    <a:p>
                      <a:r>
                        <a:rPr lang="cs-CZ" sz="3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Ředitel školy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Mgr. Libor Basel, MBA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r>
                        <a:rPr lang="cs-C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Statutární zástupce ředitele školy</a:t>
                      </a:r>
                    </a:p>
                    <a:p>
                      <a:r>
                        <a:rPr lang="cs-C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Zástupce ředitele pro teoretické vyučování.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Ing. Jan Řezník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r>
                        <a:rPr lang="cs-C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Zástupkyně ředitele pro teoretické vyučování a výchovu mimo vyuč.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Ing. Alice Tesaříková, Ph.D.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r>
                        <a:rPr lang="cs-C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Zástupce ředitele pro odborný výcvik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Miroslav Charuza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r>
                        <a:rPr lang="cs-C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Zástupce ředitele pro odborný výcvik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Otakar Pancner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269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203648" y="136525"/>
            <a:ext cx="8695654" cy="744583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Třídy a obory 2023/24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4</a:t>
            </a:fld>
            <a:endParaRPr lang="cs-CZ" dirty="0"/>
          </a:p>
        </p:txBody>
      </p:sp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0093971"/>
              </p:ext>
            </p:extLst>
          </p:nvPr>
        </p:nvGraphicFramePr>
        <p:xfrm>
          <a:off x="203647" y="1006180"/>
          <a:ext cx="8695654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50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5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55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r>
                        <a:rPr lang="cs-CZ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Třída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žáci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Třídní učitel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AU1A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Automechanik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Ing. D. Chmela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AU1K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Automechanik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Kuchař - číšník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Mgr. J. Štourač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AE1A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Autoelektrikář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Mgr. L. Šomanová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47468992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EL1A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Elektrikář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Mgr. I. Tománková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IN1A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Instalatér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cs-CZ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Ing. J. </a:t>
                      </a:r>
                      <a:r>
                        <a:rPr lang="cs-CZ" sz="2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Achillesová</a:t>
                      </a:r>
                      <a:endParaRPr lang="cs-CZ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847230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9393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148629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Zahájení školního roku 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628649" y="1236373"/>
            <a:ext cx="8238513" cy="4727866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cs-CZ" alt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Školní rok začíná v </a:t>
            </a:r>
            <a:r>
              <a:rPr lang="cs-CZ" altLang="cs-CZ" sz="2400" b="1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1. září 2024</a:t>
            </a:r>
          </a:p>
          <a:p>
            <a:pPr marL="0" indent="0">
              <a:buNone/>
              <a:defRPr/>
            </a:pPr>
            <a:endParaRPr lang="cs-CZ" altLang="cs-CZ" sz="2400" b="1" u="sng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alt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Zahájení ve Sportovní hale v PO 1. 9. </a:t>
            </a:r>
            <a:r>
              <a:rPr lang="cs-CZ" altLang="cs-CZ" sz="2400" b="1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8:00 hod.</a:t>
            </a:r>
          </a:p>
          <a:p>
            <a:pPr marL="0" indent="0">
              <a:buNone/>
              <a:defRPr/>
            </a:pPr>
            <a:r>
              <a:rPr lang="cs-CZ" alt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(Sportovní hala bude otevřena od parkoviště od 7:50)</a:t>
            </a:r>
          </a:p>
          <a:p>
            <a:pPr marL="0" indent="0">
              <a:buNone/>
              <a:defRPr/>
            </a:pPr>
            <a:endParaRPr lang="cs-CZ" alt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alt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slavnostním zahájení si žáky převezmou třídní učitelé a půjdou do třídy</a:t>
            </a:r>
          </a:p>
          <a:p>
            <a:pPr>
              <a:defRPr/>
            </a:pPr>
            <a:r>
              <a:rPr lang="cs-CZ" alt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Seznámení se Školním řádem</a:t>
            </a:r>
          </a:p>
          <a:p>
            <a:pPr>
              <a:defRPr/>
            </a:pPr>
            <a:r>
              <a:rPr lang="cs-CZ" alt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Prohlídka školy</a:t>
            </a:r>
          </a:p>
          <a:p>
            <a:pPr>
              <a:defRPr/>
            </a:pPr>
            <a:r>
              <a:rPr lang="cs-CZ" alt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Administrativa – formuláře k potvrzení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81468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93519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Organizace výuky 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628650" y="1236373"/>
            <a:ext cx="7886700" cy="4727866"/>
          </a:xfrm>
        </p:spPr>
        <p:txBody>
          <a:bodyPr/>
          <a:lstStyle/>
          <a:p>
            <a:pPr marL="0" indent="0">
              <a:buNone/>
            </a:pPr>
            <a:r>
              <a:rPr lang="cs-CZ" sz="2400" b="1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Rozvrh hodin</a:t>
            </a:r>
          </a:p>
          <a:p>
            <a:pPr>
              <a:buFontTx/>
              <a:buChar char="-"/>
            </a:pPr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výuka probíhá ve 14-denním cyklu (sudý a lichý</a:t>
            </a:r>
          </a:p>
          <a:p>
            <a:pPr marL="0" indent="0">
              <a:buNone/>
            </a:pPr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týden)</a:t>
            </a:r>
          </a:p>
          <a:p>
            <a:pPr>
              <a:buFontTx/>
              <a:buChar char="-"/>
            </a:pPr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teoretická výuka i výuka na odborném výcviku</a:t>
            </a:r>
          </a:p>
          <a:p>
            <a:pPr marL="0" indent="0">
              <a:buNone/>
            </a:pPr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v 1. ročníku probíhá tady ve škole </a:t>
            </a:r>
          </a:p>
          <a:p>
            <a:pPr marL="0" indent="0">
              <a:buNone/>
            </a:pPr>
            <a:endParaRPr 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rozvrh hodin od 2. 9. 2025</a:t>
            </a:r>
          </a:p>
          <a:p>
            <a:pPr>
              <a:buFontTx/>
              <a:buChar char="-"/>
            </a:pPr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případné úpravy rozvrhu hodin během září</a:t>
            </a:r>
          </a:p>
          <a:p>
            <a:pPr>
              <a:buFontTx/>
              <a:buChar char="-"/>
            </a:pPr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výuka začíná v 7:50 hod., odborný výcvik v 7:00 hod.   </a:t>
            </a:r>
          </a:p>
          <a:p>
            <a:pPr marL="0" indent="0">
              <a:buNone/>
              <a:defRPr/>
            </a:pPr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připravit si kopii vysvědčení z 9. třídy  </a:t>
            </a:r>
          </a:p>
          <a:p>
            <a:pPr marL="0" indent="0">
              <a:buNone/>
              <a:defRPr/>
            </a:pPr>
            <a:endParaRPr lang="cs-CZ" alt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62420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E2CF6D-61A9-4C7B-93F8-035536669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426" y="513094"/>
            <a:ext cx="7886700" cy="1325563"/>
          </a:xfrm>
        </p:spPr>
        <p:txBody>
          <a:bodyPr/>
          <a:lstStyle/>
          <a:p>
            <a:r>
              <a:rPr lang="cs-CZ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Rozvrh – teoretická výuka </a:t>
            </a:r>
            <a:br>
              <a:rPr lang="cs-CZ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cs-CZ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3200" b="1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sudý/lichý týden</a:t>
            </a:r>
          </a:p>
        </p:txBody>
      </p:sp>
      <p:graphicFrame>
        <p:nvGraphicFramePr>
          <p:cNvPr id="5" name="Zástupný obsah 4">
            <a:extLst>
              <a:ext uri="{FF2B5EF4-FFF2-40B4-BE49-F238E27FC236}">
                <a16:creationId xmlns:a16="http://schemas.microsoft.com/office/drawing/2014/main" id="{3132347E-F421-45E2-9270-156B0763E4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3917065"/>
              </p:ext>
            </p:extLst>
          </p:nvPr>
        </p:nvGraphicFramePr>
        <p:xfrm>
          <a:off x="417903" y="2139357"/>
          <a:ext cx="8466038" cy="229003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935236">
                  <a:extLst>
                    <a:ext uri="{9D8B030D-6E8A-4147-A177-3AD203B41FA5}">
                      <a16:colId xmlns:a16="http://schemas.microsoft.com/office/drawing/2014/main" val="686406071"/>
                    </a:ext>
                  </a:extLst>
                </a:gridCol>
                <a:gridCol w="1921832">
                  <a:extLst>
                    <a:ext uri="{9D8B030D-6E8A-4147-A177-3AD203B41FA5}">
                      <a16:colId xmlns:a16="http://schemas.microsoft.com/office/drawing/2014/main" val="492021239"/>
                    </a:ext>
                  </a:extLst>
                </a:gridCol>
                <a:gridCol w="1167140">
                  <a:extLst>
                    <a:ext uri="{9D8B030D-6E8A-4147-A177-3AD203B41FA5}">
                      <a16:colId xmlns:a16="http://schemas.microsoft.com/office/drawing/2014/main" val="3575910790"/>
                    </a:ext>
                  </a:extLst>
                </a:gridCol>
                <a:gridCol w="991630">
                  <a:extLst>
                    <a:ext uri="{9D8B030D-6E8A-4147-A177-3AD203B41FA5}">
                      <a16:colId xmlns:a16="http://schemas.microsoft.com/office/drawing/2014/main" val="3748483718"/>
                    </a:ext>
                  </a:extLst>
                </a:gridCol>
                <a:gridCol w="2299178">
                  <a:extLst>
                    <a:ext uri="{9D8B030D-6E8A-4147-A177-3AD203B41FA5}">
                      <a16:colId xmlns:a16="http://schemas.microsoft.com/office/drawing/2014/main" val="3505778540"/>
                    </a:ext>
                  </a:extLst>
                </a:gridCol>
                <a:gridCol w="1151022">
                  <a:extLst>
                    <a:ext uri="{9D8B030D-6E8A-4147-A177-3AD203B41FA5}">
                      <a16:colId xmlns:a16="http://schemas.microsoft.com/office/drawing/2014/main" val="2419141082"/>
                    </a:ext>
                  </a:extLst>
                </a:gridCol>
              </a:tblGrid>
              <a:tr h="458006">
                <a:tc gridSpan="3">
                  <a:txBody>
                    <a:bodyPr/>
                    <a:lstStyle/>
                    <a:p>
                      <a:pPr algn="ctr"/>
                      <a:r>
                        <a:rPr lang="cs-CZ" sz="1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Sudý týden</a:t>
                      </a:r>
                    </a:p>
                  </a:txBody>
                  <a:tcPr marL="44450" marR="4445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cs-CZ" sz="1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Lichý týden</a:t>
                      </a:r>
                      <a:endParaRPr lang="cs-CZ" sz="18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549040"/>
                  </a:ext>
                </a:extLst>
              </a:tr>
              <a:tr h="458006">
                <a:tc>
                  <a:txBody>
                    <a:bodyPr/>
                    <a:lstStyle/>
                    <a:p>
                      <a:pPr algn="ctr"/>
                      <a:r>
                        <a:rPr lang="cs-CZ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Třída</a:t>
                      </a:r>
                      <a:endParaRPr lang="cs-CZ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Třídní učitel</a:t>
                      </a:r>
                      <a:endParaRPr lang="cs-CZ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Učebna</a:t>
                      </a:r>
                      <a:endParaRPr lang="cs-CZ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Třída</a:t>
                      </a:r>
                      <a:endParaRPr lang="cs-CZ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Třídní učitel</a:t>
                      </a:r>
                      <a:endParaRPr lang="cs-CZ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Učebna</a:t>
                      </a:r>
                      <a:endParaRPr lang="cs-CZ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815422448"/>
                  </a:ext>
                </a:extLst>
              </a:tr>
              <a:tr h="458006"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 1K </a:t>
                      </a:r>
                      <a:endParaRPr lang="cs-CZ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Mgr. Štourač</a:t>
                      </a:r>
                      <a:endParaRPr lang="cs-CZ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 107</a:t>
                      </a:r>
                      <a:endParaRPr lang="cs-CZ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 1A</a:t>
                      </a:r>
                      <a:endParaRPr lang="cs-CZ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Ing. Chmela 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 203</a:t>
                      </a:r>
                      <a:endParaRPr lang="cs-CZ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973174499"/>
                  </a:ext>
                </a:extLst>
              </a:tr>
              <a:tr h="458006"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AE 1A</a:t>
                      </a:r>
                      <a:endParaRPr lang="cs-CZ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Mgr. Šomanová</a:t>
                      </a:r>
                      <a:endParaRPr lang="cs-CZ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 8</a:t>
                      </a:r>
                      <a:endParaRPr lang="cs-CZ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 1A</a:t>
                      </a:r>
                      <a:endParaRPr lang="cs-CZ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Mgr. Tománková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 104</a:t>
                      </a:r>
                      <a:endParaRPr lang="cs-CZ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777141881"/>
                  </a:ext>
                </a:extLst>
              </a:tr>
              <a:tr h="458006"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1A</a:t>
                      </a:r>
                      <a:endParaRPr lang="cs-CZ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Ing. Achillesová</a:t>
                      </a:r>
                      <a:endParaRPr lang="cs-CZ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 203</a:t>
                      </a:r>
                      <a:endParaRPr lang="cs-CZ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cs-CZ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514694555"/>
                  </a:ext>
                </a:extLst>
              </a:tr>
            </a:tbl>
          </a:graphicData>
        </a:graphic>
      </p:graphicFrame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FA5C3BD-2A8F-4D9B-90D3-045E4DA50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1243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98512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Organizační záležitosti 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628650" y="1136468"/>
            <a:ext cx="8179790" cy="4995883"/>
          </a:xfrm>
        </p:spPr>
        <p:txBody>
          <a:bodyPr/>
          <a:lstStyle/>
          <a:p>
            <a:pPr marL="0" indent="0">
              <a:buNone/>
            </a:pPr>
            <a:r>
              <a:rPr lang="cs-CZ" sz="2000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Vstup do školy</a:t>
            </a:r>
          </a:p>
          <a:p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žáci přichází do školy včas</a:t>
            </a:r>
          </a:p>
          <a:p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pouze jeden vchod do školy, vstup na čip - vratná záloha (100,-Kč)</a:t>
            </a:r>
          </a:p>
          <a:p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zabezpečení areálu školy – přístup do SH také na čip</a:t>
            </a:r>
          </a:p>
          <a:p>
            <a:pPr marL="0" indent="0">
              <a:buNone/>
            </a:pPr>
            <a:endParaRPr lang="cs-CZ" sz="20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 7:00  se žáci zdržují v uč. B5 (pavilon B)</a:t>
            </a:r>
          </a:p>
          <a:p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 7:00 se žáci zdržují ve školním klubu (pavilon A)</a:t>
            </a:r>
          </a:p>
          <a:p>
            <a:endParaRPr lang="cs-CZ" sz="20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žáci mají k dispozici šatní skříňky – nutný zámek</a:t>
            </a:r>
          </a:p>
          <a:p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dbáme na přezouvání žáků z hygienických důvodů</a:t>
            </a:r>
          </a:p>
          <a:p>
            <a:endParaRPr lang="cs-CZ" sz="20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kolárna – klíč proti vratné záloze (100,-Kč)</a:t>
            </a:r>
          </a:p>
          <a:p>
            <a:pPr marL="0" indent="0">
              <a:buNone/>
              <a:defRPr/>
            </a:pPr>
            <a:endParaRPr lang="cs-CZ" alt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15697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209747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Organizační záležitosti 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628650" y="1136469"/>
            <a:ext cx="8213346" cy="4827770"/>
          </a:xfrm>
        </p:spPr>
        <p:txBody>
          <a:bodyPr/>
          <a:lstStyle/>
          <a:p>
            <a:pPr marL="0" indent="0">
              <a:buNone/>
            </a:pPr>
            <a:r>
              <a:rPr lang="cs-CZ" sz="2400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Stravování</a:t>
            </a:r>
          </a:p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Stravování je také na čip</a:t>
            </a:r>
          </a:p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Oběd je možné objednávat a rušit přes internet</a:t>
            </a:r>
          </a:p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Prosím zrušte oběd, pokud je žák nemocný</a:t>
            </a:r>
          </a:p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Všichni žáci dostanou přihlášku ke stravování ve školní jídelně</a:t>
            </a:r>
          </a:p>
          <a:p>
            <a:r>
              <a:rPr lang="cs-CZ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Cena oběda: 43,- Kč</a:t>
            </a:r>
          </a:p>
          <a:p>
            <a:pPr marL="0" indent="0">
              <a:buNone/>
            </a:pPr>
            <a:endParaRPr lang="cs-CZ" sz="2400" dirty="0">
              <a:solidFill>
                <a:srgbClr val="E30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Žádáme Vás zdvořile, podporujte děti, aby chodili na oběd</a:t>
            </a:r>
          </a:p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Oběd je dotován </a:t>
            </a:r>
          </a:p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(rekonstrukce jídelny)</a:t>
            </a:r>
          </a:p>
          <a:p>
            <a:pPr>
              <a:defRPr/>
            </a:pPr>
            <a:endParaRPr lang="cs-CZ" alt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45935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136525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Školní řád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628650" y="1236373"/>
            <a:ext cx="7668062" cy="4727866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cs-CZ" alt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aktuální verzi je k dispozici na stránkách školy</a:t>
            </a:r>
          </a:p>
          <a:p>
            <a:pPr>
              <a:defRPr/>
            </a:pPr>
            <a:r>
              <a:rPr lang="cs-CZ" alt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Aktualizace školního řádu proběhne v srpnu</a:t>
            </a:r>
          </a:p>
          <a:p>
            <a:pPr marL="0" indent="0">
              <a:buNone/>
              <a:defRPr/>
            </a:pPr>
            <a:endParaRPr lang="cs-CZ" alt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alt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Všichni žáci budou se školním řádem seznámeni v PO 1. září </a:t>
            </a:r>
          </a:p>
          <a:p>
            <a:pPr>
              <a:defRPr/>
            </a:pPr>
            <a:r>
              <a:rPr lang="cs-CZ" alt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Školní řád v aktuální verzi pro školní rok 2025/2026 bude od 1. září 2025 Vám rodičům k dispozici na webu školy</a:t>
            </a:r>
          </a:p>
          <a:p>
            <a:pPr>
              <a:defRPr/>
            </a:pPr>
            <a:r>
              <a:rPr lang="cs-CZ" alt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Všem rodičům pošleme začátkem školního roku zprávu přes systém bakaláři, kde je k dispozici školní řád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10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85219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272257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Školní řád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718801" y="1236372"/>
            <a:ext cx="8114805" cy="4727866"/>
          </a:xfrm>
        </p:spPr>
        <p:txBody>
          <a:bodyPr/>
          <a:lstStyle/>
          <a:p>
            <a:pPr>
              <a:buNone/>
            </a:pPr>
            <a:r>
              <a:rPr lang="cs-CZ" sz="2400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Zákonní zástupci nezletilých žáků jsou povinni</a:t>
            </a:r>
          </a:p>
          <a:p>
            <a:pPr lvl="1" algn="just"/>
            <a:r>
              <a:rPr 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zajistit, aby dítě a žák docházel řádně do školy nebo školského zařízení,</a:t>
            </a:r>
          </a:p>
          <a:p>
            <a:pPr lvl="1" algn="just"/>
            <a:r>
              <a:rPr 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vyzvání ředitele školy se osobně zúčastnit projednání závažných otázek týkajících se vzdělávání dítěte nebo žáka,</a:t>
            </a:r>
          </a:p>
          <a:p>
            <a:pPr lvl="1" algn="just"/>
            <a:r>
              <a:rPr 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informovat školu a školské zařízení o změně zdravotní způsobilosti, zdravotních obtížích žáka nebo jiných závažných skutečnostech, které by mohly mít vliv na průběh vzdělávání, </a:t>
            </a:r>
          </a:p>
          <a:p>
            <a:pPr lvl="1" algn="just"/>
            <a:r>
              <a:rPr 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dokládat důvody nepřítomnosti žáka ve vyučování v souladu s podmínkami stanovenými školním řádem.</a:t>
            </a:r>
          </a:p>
          <a:p>
            <a:pPr>
              <a:defRPr/>
            </a:pPr>
            <a:endParaRPr lang="cs-CZ" alt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11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0262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347663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Informace o prospěchu a chování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718801" y="1236372"/>
            <a:ext cx="8114805" cy="4727866"/>
          </a:xfrm>
        </p:spPr>
        <p:txBody>
          <a:bodyPr/>
          <a:lstStyle/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Informace o prospěchu, absenci jsou Vám budou k dispozici v elektronické žákovské knížce</a:t>
            </a:r>
          </a:p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Škola využívá systém Bakaláři, přístup je přes stránky školy</a:t>
            </a:r>
          </a:p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 předají žákům přístupové údaj pro žáky i pro rodiče</a:t>
            </a:r>
          </a:p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e-ŽK vidíte konkrétní rozvrh, DÚ, známky, pravidla hodnocení pro jednotlivé předměty</a:t>
            </a:r>
          </a:p>
          <a:p>
            <a:endParaRPr 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případě jakýchkoli nejasností, problémů kontaktujte prosím třídního učitele, učitele, výchovnou poradkyni.</a:t>
            </a:r>
          </a:p>
          <a:p>
            <a:pPr>
              <a:defRPr/>
            </a:pPr>
            <a:endParaRPr lang="cs-CZ" alt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12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397785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49" y="347663"/>
            <a:ext cx="8334375" cy="888709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Informace – výukové materiály, pomůcky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718801" y="1236372"/>
            <a:ext cx="8098027" cy="4727866"/>
          </a:xfrm>
        </p:spPr>
        <p:txBody>
          <a:bodyPr/>
          <a:lstStyle/>
          <a:p>
            <a:pPr marL="0" indent="0">
              <a:buNone/>
            </a:pPr>
            <a:endParaRPr 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Škola využívá systém </a:t>
            </a:r>
            <a:r>
              <a:rPr lang="cs-CZ" sz="2400" dirty="0" err="1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Teams</a:t>
            </a:r>
            <a:endParaRPr 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Výukové materiály jsou velkým dílem v elektronické podobě přístupné vzdáleně</a:t>
            </a:r>
          </a:p>
          <a:p>
            <a:pPr marL="0" indent="0">
              <a:buNone/>
            </a:pPr>
            <a:endParaRPr 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 řadu odborných předmětů máme pracovní sešity – budou se žákům prodávat na začátku školního roku (cena 120,- Kč/kus)</a:t>
            </a:r>
          </a:p>
          <a:p>
            <a:pPr marL="0" indent="0">
              <a:buNone/>
            </a:pPr>
            <a:endParaRPr 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nákupem učebnic a pomůcek prosím vyčkejte (učebnice do AJ…)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13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671085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143395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Připravované akce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727114" y="1070117"/>
            <a:ext cx="8235911" cy="4727866"/>
          </a:xfrm>
        </p:spPr>
        <p:txBody>
          <a:bodyPr/>
          <a:lstStyle/>
          <a:p>
            <a:pPr marL="0" indent="0">
              <a:buNone/>
            </a:pPr>
            <a:r>
              <a:rPr lang="cs-CZ" sz="2400" b="1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ADAPTAČNÍ KURZ</a:t>
            </a:r>
          </a:p>
          <a:p>
            <a:pPr marL="0" indent="0">
              <a:buNone/>
            </a:pPr>
            <a:endParaRPr lang="cs-CZ" sz="2400" b="1" u="sng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Cíl adaptačních kurzů: nasměrování pozitivního vývoje třídní skupinové dynamiky (spolupráce napříč kolektivem, třídní pravidla, pozitivní klima třídy...)</a:t>
            </a:r>
          </a:p>
          <a:p>
            <a:pPr marL="0" indent="0">
              <a:buNone/>
            </a:pPr>
            <a:endParaRPr lang="cs-CZ" sz="20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000" b="1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Učební obory: </a:t>
            </a:r>
          </a:p>
          <a:p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adaptační kurzy 2 dny s noclehem</a:t>
            </a:r>
          </a:p>
          <a:p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termín od 13. 11 - 21. 11.,  zajišťuje agentura Dům Ignáce Stuchlého Fryšták - přesný termín pro třídu bude upřesněn v říjnu + výběr peněz – na účet do 7. 11. 2025</a:t>
            </a:r>
          </a:p>
          <a:p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aktuální cena 1670,- (nocleh a plná penze)</a:t>
            </a:r>
          </a:p>
          <a:p>
            <a:pPr marL="0" indent="0">
              <a:buNone/>
            </a:pPr>
            <a:endParaRPr lang="cs-CZ" sz="20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8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14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565623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347663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Připravované akce 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718802" y="1236372"/>
            <a:ext cx="7886700" cy="4727866"/>
          </a:xfrm>
        </p:spPr>
        <p:txBody>
          <a:bodyPr/>
          <a:lstStyle/>
          <a:p>
            <a:endParaRPr 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Lyžařský kurz –1 ročník – v řešení</a:t>
            </a:r>
          </a:p>
          <a:p>
            <a:pPr marL="0" indent="0">
              <a:buNone/>
            </a:pPr>
            <a:endParaRPr 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Erasmus – 2-3 ročník</a:t>
            </a:r>
          </a:p>
          <a:p>
            <a:pPr marL="0" indent="0">
              <a:buNone/>
            </a:pPr>
            <a:endParaRPr 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Exkurze, divadla, kina, odborné přednášky, stáže, kurzy….</a:t>
            </a:r>
          </a:p>
          <a:p>
            <a:pPr marL="0" indent="0">
              <a:buNone/>
            </a:pPr>
            <a:endParaRPr 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15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269255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347663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Školní poradenské pracoviště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628649" y="1236373"/>
            <a:ext cx="8104289" cy="4727866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cs-CZ" altLang="cs-CZ" sz="2000" b="1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Výchovná poradkyně</a:t>
            </a:r>
          </a:p>
          <a:p>
            <a:pPr marL="0" indent="0">
              <a:buNone/>
              <a:defRPr/>
            </a:pPr>
            <a:r>
              <a:rPr lang="cs-CZ" alt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Ing. Martina Gregorová</a:t>
            </a:r>
          </a:p>
          <a:p>
            <a:pPr marL="0" indent="0">
              <a:buNone/>
              <a:defRPr/>
            </a:pPr>
            <a:endParaRPr lang="cs-CZ" altLang="cs-CZ" sz="20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r>
              <a:rPr lang="cs-CZ" altLang="cs-CZ" sz="2000" b="1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Prevence soc. patologických jevů</a:t>
            </a:r>
          </a:p>
          <a:p>
            <a:pPr marL="0" indent="0">
              <a:buNone/>
              <a:defRPr/>
            </a:pPr>
            <a:r>
              <a:rPr lang="cs-CZ" alt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Ing. Martina Gregorová</a:t>
            </a:r>
          </a:p>
          <a:p>
            <a:pPr marL="0" indent="0">
              <a:buNone/>
              <a:defRPr/>
            </a:pPr>
            <a:r>
              <a:rPr lang="cs-CZ" alt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Mgr. Pavla Piknerová</a:t>
            </a:r>
          </a:p>
          <a:p>
            <a:pPr marL="0" indent="0">
              <a:buNone/>
              <a:defRPr/>
            </a:pPr>
            <a:endParaRPr lang="cs-CZ" altLang="cs-CZ" sz="2000" b="1" u="sng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r>
              <a:rPr lang="cs-CZ" altLang="cs-CZ" sz="2000" b="1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Školní psycholožka</a:t>
            </a:r>
          </a:p>
          <a:p>
            <a:pPr marL="0" indent="0">
              <a:buNone/>
              <a:defRPr/>
            </a:pPr>
            <a:r>
              <a:rPr lang="cs-CZ" alt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Mgr. Eva Oláhová</a:t>
            </a:r>
          </a:p>
          <a:p>
            <a:pPr marL="0" indent="0">
              <a:buNone/>
              <a:defRPr/>
            </a:pPr>
            <a:endParaRPr lang="cs-CZ" altLang="cs-CZ" sz="2000" b="1" u="sng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r>
              <a:rPr lang="cs-CZ" altLang="cs-CZ" sz="2000" b="1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Kariérový poradce</a:t>
            </a:r>
          </a:p>
          <a:p>
            <a:pPr marL="0" indent="0">
              <a:buNone/>
              <a:defRPr/>
            </a:pPr>
            <a:r>
              <a:rPr lang="cs-CZ" alt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Mgr. I. Vlčková</a:t>
            </a:r>
          </a:p>
          <a:p>
            <a:pPr marL="0" indent="0">
              <a:buNone/>
              <a:defRPr/>
            </a:pPr>
            <a:r>
              <a:rPr lang="cs-CZ" alt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16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618884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227014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Školní poradenské pracoviště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628649" y="1173704"/>
            <a:ext cx="8334376" cy="4854034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cs-CZ" altLang="cs-CZ" sz="2000" b="1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Cíl: </a:t>
            </a:r>
            <a:r>
              <a:rPr lang="cs-CZ" alt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vytvořit pro žáky bezpečné prostředí ve škole</a:t>
            </a:r>
          </a:p>
          <a:p>
            <a:pPr marL="0" indent="0">
              <a:buNone/>
              <a:defRPr/>
            </a:pPr>
            <a:endParaRPr lang="cs-CZ" altLang="cs-CZ" sz="2000" b="1" u="sng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r>
              <a:rPr lang="cs-CZ" altLang="cs-CZ" sz="2000" b="1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Výchovná poradkyně</a:t>
            </a:r>
          </a:p>
          <a:p>
            <a:pPr marL="0" indent="0">
              <a:buNone/>
              <a:defRPr/>
            </a:pPr>
            <a:r>
              <a:rPr lang="cs-CZ" alt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Ing. Martina Gregorová</a:t>
            </a:r>
          </a:p>
          <a:p>
            <a:pPr marL="0" indent="0">
              <a:buNone/>
              <a:defRPr/>
            </a:pPr>
            <a:endParaRPr lang="cs-CZ" altLang="cs-CZ" sz="20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000" b="1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Poskytuje:</a:t>
            </a:r>
            <a:endParaRPr lang="cs-CZ" sz="20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pomoc žákům při adaptaci přechodu ze základní školy na střední,</a:t>
            </a: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pomoc žákům s obtížemi v oblasti učení a chování; s osobními problémy,</a:t>
            </a: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spolupracuje s Pedagogicko-psychologickou poradnou, Speciálně-pedagogickým centrem, </a:t>
            </a: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pečuje o žáky s vývojovými poruchami učení,</a:t>
            </a: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poskytuje individuální konzultace žákům i rodičům.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17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425583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347663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Školní poradenské pracoviště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628649" y="1236373"/>
            <a:ext cx="8171401" cy="4727866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cs-CZ" altLang="cs-CZ" sz="2000" b="1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Školní metodik prevence</a:t>
            </a:r>
          </a:p>
          <a:p>
            <a:pPr marL="0" indent="0">
              <a:buNone/>
              <a:defRPr/>
            </a:pPr>
            <a:r>
              <a:rPr lang="cs-CZ" alt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Ing. Martina Gregorová</a:t>
            </a:r>
          </a:p>
          <a:p>
            <a:pPr marL="0" indent="0">
              <a:buNone/>
              <a:defRPr/>
            </a:pPr>
            <a:r>
              <a:rPr lang="cs-CZ" alt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Mgr. Pavla Piknerová</a:t>
            </a:r>
          </a:p>
          <a:p>
            <a:pPr marL="0" indent="0">
              <a:buNone/>
              <a:defRPr/>
            </a:pPr>
            <a:endParaRPr lang="cs-CZ" altLang="cs-CZ" sz="20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 v kompetenci řešení rizikového chování žáků.</a:t>
            </a: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Poskytuje konzultace rodičům v oblasti výchovných problémů. </a:t>
            </a: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Spolupracuje s odbornými institucemi, </a:t>
            </a:r>
            <a:r>
              <a:rPr lang="cs-CZ" sz="2000" dirty="0" err="1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OSPODem</a:t>
            </a: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kurátory pro mládež.</a:t>
            </a: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Pořádá a organizuje besedy se zaměřením na primární prevenci rizikového chování a sociálně-patologické jevy.</a:t>
            </a: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Poskytuje kontakty na odborníky a specializovaná pracoviště.</a:t>
            </a:r>
          </a:p>
          <a:p>
            <a:pPr marL="0" indent="0">
              <a:buNone/>
              <a:defRPr/>
            </a:pPr>
            <a:r>
              <a:rPr lang="cs-CZ" alt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18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833307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49" y="176358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Školní poradenské pracoviště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628649" y="1065067"/>
            <a:ext cx="8334375" cy="5058896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cs-CZ" altLang="cs-CZ" sz="2000" b="1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Školní psycholožka – poradenství pro žáky i rodiče</a:t>
            </a:r>
          </a:p>
          <a:p>
            <a:pPr marL="0" indent="0">
              <a:buNone/>
              <a:defRPr/>
            </a:pPr>
            <a:r>
              <a:rPr lang="cs-CZ" alt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Mgr. Eva Oláhová</a:t>
            </a:r>
          </a:p>
          <a:p>
            <a:pPr marL="0" indent="0">
              <a:buNone/>
              <a:defRPr/>
            </a:pPr>
            <a:endParaRPr lang="cs-CZ" alt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None/>
            </a:pPr>
            <a:r>
              <a:rPr lang="cs-CZ" sz="1800" b="1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Zajišťuje:</a:t>
            </a:r>
          </a:p>
          <a:p>
            <a:pPr lvl="0"/>
            <a:r>
              <a:rPr lang="cs-CZ" sz="18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individuální poradenství (osobní, rodinné, partnerské problémy),</a:t>
            </a:r>
          </a:p>
          <a:p>
            <a:pPr lvl="0"/>
            <a:r>
              <a:rPr lang="cs-CZ" sz="18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poradenství při potížích s učením (domácí příprava, styl učení),</a:t>
            </a:r>
          </a:p>
          <a:p>
            <a:pPr lvl="0"/>
            <a:r>
              <a:rPr lang="cs-CZ" sz="18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poradenství při potížích se školním prospěchem, spolužáky kamarády, dospělými,</a:t>
            </a:r>
          </a:p>
          <a:p>
            <a:pPr lvl="0"/>
            <a:r>
              <a:rPr lang="cs-CZ" sz="18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krizovou intervenci (traumatický zážitek, úmrtí, rozvod),</a:t>
            </a:r>
          </a:p>
          <a:p>
            <a:pPr lvl="0"/>
            <a:r>
              <a:rPr lang="cs-CZ" sz="18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poradenství při úzkosti, strachu, trémě.</a:t>
            </a:r>
          </a:p>
          <a:p>
            <a:pPr lvl="0"/>
            <a:r>
              <a:rPr lang="cs-CZ" sz="18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konzultace výchovných, výukových, osobnostních a rodinných obtíží dítěte a hledání řešení,</a:t>
            </a:r>
          </a:p>
          <a:p>
            <a:pPr lvl="0"/>
            <a:r>
              <a:rPr lang="cs-CZ" sz="18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diagnostiku osobnosti dítěte,</a:t>
            </a:r>
          </a:p>
          <a:p>
            <a:pPr lvl="0"/>
            <a:r>
              <a:rPr lang="cs-CZ" sz="18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 na další odborná pracoviště (psychiatr, klinický psycholog, PPP)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  <a:defRPr/>
            </a:pPr>
            <a:endParaRPr lang="cs-CZ" altLang="cs-CZ" sz="20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19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278840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347663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Informace o odborném výcviku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718801" y="1115736"/>
            <a:ext cx="8131583" cy="4848502"/>
          </a:xfrm>
        </p:spPr>
        <p:txBody>
          <a:bodyPr/>
          <a:lstStyle/>
          <a:p>
            <a:pPr lvl="0"/>
            <a:endParaRPr lang="cs-CZ" sz="20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Způsob provádění odborného výcviku po dobu tří let v každém oboru je založen na principu pravidelného střídání týdenní teoretické výuky ve škole a týdenní výuky na ODV, přičemž v 1. ročníku probíhá výuka ve školních dílnách a školní kuchyni a ve druhém a třetím ročníku žáci pracují na základě smluv na pracovištích firemních partnerů.  Firemních partnerů máme více jak 110.</a:t>
            </a: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Pracovní doba 1., 2. a 3. ročníků, zpřístupnění prostor ODV(šatny, dílny).</a:t>
            </a: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Osobní ochranné pracovní prostředky</a:t>
            </a: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Pořízení osobního pracovního nářadí dle oborů</a:t>
            </a:r>
          </a:p>
          <a:p>
            <a:pPr lvl="0">
              <a:defRPr/>
            </a:pP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dohodě žáků anebo zákonných zástupců žáka a firmy máme institut tzv. </a:t>
            </a:r>
            <a:r>
              <a:rPr lang="cs-CZ" sz="2000" b="1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firemního žáka, </a:t>
            </a: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kdy po skončení školy žáci s garantovanou pracovní smlouvou nastupují jako </a:t>
            </a:r>
            <a:r>
              <a:rPr lang="cs-CZ" sz="2000" b="1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zaměstnanci </a:t>
            </a: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firmy.</a:t>
            </a:r>
          </a:p>
          <a:p>
            <a:pPr>
              <a:defRPr/>
            </a:pPr>
            <a:endParaRPr lang="cs-CZ" alt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20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993812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/>
          <p:cNvSpPr>
            <a:spLocks noGrp="1"/>
          </p:cNvSpPr>
          <p:nvPr>
            <p:ph type="title"/>
          </p:nvPr>
        </p:nvSpPr>
        <p:spPr>
          <a:xfrm>
            <a:off x="628650" y="136525"/>
            <a:ext cx="7886700" cy="1325563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Další informace</a:t>
            </a:r>
          </a:p>
        </p:txBody>
      </p:sp>
      <p:sp>
        <p:nvSpPr>
          <p:cNvPr id="4099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00" name="Zástupný symbol pro obsah 1"/>
          <p:cNvSpPr>
            <a:spLocks noGrp="1"/>
          </p:cNvSpPr>
          <p:nvPr>
            <p:ph idx="1"/>
          </p:nvPr>
        </p:nvSpPr>
        <p:spPr>
          <a:xfrm>
            <a:off x="628649" y="1438102"/>
            <a:ext cx="8334375" cy="4738861"/>
          </a:xfrm>
        </p:spPr>
        <p:txBody>
          <a:bodyPr/>
          <a:lstStyle/>
          <a:p>
            <a:pPr marL="0" indent="0">
              <a:buNone/>
            </a:pPr>
            <a:r>
              <a:rPr lang="cs-CZ" altLang="cs-CZ" b="1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Dotazník žáka</a:t>
            </a:r>
          </a:p>
          <a:p>
            <a:r>
              <a:rPr lang="cs-CZ" alt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Dotazník je k dispozici na www. stránkách školy,</a:t>
            </a:r>
          </a:p>
          <a:p>
            <a:pPr marL="0" indent="0">
              <a:buNone/>
            </a:pPr>
            <a:r>
              <a:rPr lang="cs-CZ" alt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cs-CZ" alt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www.spsotrokovice.cz</a:t>
            </a:r>
            <a:r>
              <a:rPr lang="cs-CZ" alt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marL="0" indent="0">
              <a:buNone/>
            </a:pPr>
            <a:r>
              <a:rPr lang="cs-CZ" alt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Aktuální články nebo Studium – Informace pro 1. ročníky</a:t>
            </a:r>
          </a:p>
          <a:p>
            <a:pPr marL="0" indent="0">
              <a:buNone/>
            </a:pPr>
            <a:endParaRPr lang="cs-CZ" alt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alt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Zdvořile Vás žádáme o jeho vyplnění – jsou tam informace např. o volbě druhého cizího jazyka pro maturitní obory, velikosti pracovního oblečení pro učební obory</a:t>
            </a:r>
          </a:p>
          <a:p>
            <a:r>
              <a:rPr lang="cs-CZ" alt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Buďte tak laskavi a dotazník vyplňte </a:t>
            </a:r>
            <a:r>
              <a:rPr lang="cs-CZ" altLang="cs-CZ" sz="2400" b="1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25. 6.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44935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/>
          <p:cNvSpPr>
            <a:spLocks noGrp="1"/>
          </p:cNvSpPr>
          <p:nvPr>
            <p:ph type="title"/>
          </p:nvPr>
        </p:nvSpPr>
        <p:spPr>
          <a:xfrm>
            <a:off x="628650" y="136525"/>
            <a:ext cx="7886700" cy="1325563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Další informace</a:t>
            </a:r>
          </a:p>
        </p:txBody>
      </p:sp>
      <p:sp>
        <p:nvSpPr>
          <p:cNvPr id="4099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00" name="Zástupný symbol pro obsah 1"/>
          <p:cNvSpPr>
            <a:spLocks noGrp="1"/>
          </p:cNvSpPr>
          <p:nvPr>
            <p:ph idx="1"/>
          </p:nvPr>
        </p:nvSpPr>
        <p:spPr>
          <a:xfrm>
            <a:off x="628649" y="1438102"/>
            <a:ext cx="8188179" cy="4738861"/>
          </a:xfrm>
        </p:spPr>
        <p:txBody>
          <a:bodyPr/>
          <a:lstStyle/>
          <a:p>
            <a:pPr marL="0" indent="0">
              <a:buNone/>
            </a:pPr>
            <a:r>
              <a:rPr lang="cs-CZ" altLang="cs-CZ" b="1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Domov mládeže</a:t>
            </a:r>
          </a:p>
          <a:p>
            <a:r>
              <a:rPr lang="cs-CZ" alt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Škola má k dispozici Domov mládeže</a:t>
            </a:r>
          </a:p>
          <a:p>
            <a:r>
              <a:rPr lang="cs-CZ" alt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Přihlášky a veškeré informace jsou k dispozici na </a:t>
            </a:r>
            <a:r>
              <a:rPr lang="cs-CZ" alt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www.spsotrokovice.cz</a:t>
            </a:r>
            <a:r>
              <a:rPr lang="cs-CZ" alt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alt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Studium – Domov mládeže</a:t>
            </a:r>
          </a:p>
          <a:p>
            <a:pPr marL="0" indent="0">
              <a:buNone/>
            </a:pPr>
            <a:endParaRPr lang="cs-CZ" altLang="cs-CZ" sz="18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800" b="1" i="0" dirty="0">
                <a:solidFill>
                  <a:srgbClr val="1D70B7"/>
                </a:solidFill>
                <a:effectLst/>
                <a:latin typeface="Open Sans" panose="020B0606030504020204" pitchFamily="34" charset="0"/>
              </a:rPr>
              <a:t>Základní cenová relace:</a:t>
            </a:r>
            <a:endParaRPr lang="cs-CZ" sz="1800" b="0" i="0" dirty="0">
              <a:solidFill>
                <a:srgbClr val="1D70B7"/>
              </a:solidFill>
              <a:effectLst/>
              <a:latin typeface="Open Sans" panose="020B0606030504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cs-CZ" sz="1800" b="0" i="0" dirty="0">
                <a:solidFill>
                  <a:srgbClr val="1D70B7"/>
                </a:solidFill>
                <a:effectLst/>
                <a:latin typeface="Open Sans" panose="020B0606030504020204" pitchFamily="34" charset="0"/>
              </a:rPr>
              <a:t>ubytování za měsíc 1 200,- Kč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cs-CZ" sz="1800" b="0" i="0" dirty="0">
                <a:solidFill>
                  <a:srgbClr val="1D70B7"/>
                </a:solidFill>
                <a:effectLst/>
                <a:latin typeface="Open Sans" panose="020B0606030504020204" pitchFamily="34" charset="0"/>
              </a:rPr>
              <a:t>celodenní strava </a:t>
            </a:r>
            <a:r>
              <a:rPr lang="cs-CZ" sz="1800" b="0" i="0" dirty="0">
                <a:solidFill>
                  <a:srgbClr val="0070C0"/>
                </a:solidFill>
                <a:effectLst/>
                <a:latin typeface="Open Sans" panose="020B0606030504020204" pitchFamily="34" charset="0"/>
              </a:rPr>
              <a:t>139,- </a:t>
            </a:r>
            <a:r>
              <a:rPr lang="cs-CZ" sz="1800" b="0" i="0" dirty="0">
                <a:solidFill>
                  <a:srgbClr val="1D70B7"/>
                </a:solidFill>
                <a:effectLst/>
                <a:latin typeface="Open Sans" panose="020B0606030504020204" pitchFamily="34" charset="0"/>
              </a:rPr>
              <a:t>Kč</a:t>
            </a:r>
          </a:p>
          <a:p>
            <a:pPr algn="l"/>
            <a:r>
              <a:rPr lang="cs-CZ" sz="1800" b="0" i="0" dirty="0">
                <a:solidFill>
                  <a:srgbClr val="0070C0"/>
                </a:solidFill>
                <a:effectLst/>
                <a:latin typeface="Open Sans" panose="020B0606030504020204" pitchFamily="34" charset="0"/>
              </a:rPr>
              <a:t>Cena plné penze na 20 dnů je 2 780,- Kč (zahrnuje snídani, oběd, večeři, 2 večeři).</a:t>
            </a:r>
            <a:endParaRPr lang="cs-CZ" sz="1800" b="0" i="0" dirty="0">
              <a:solidFill>
                <a:srgbClr val="1D70B7"/>
              </a:solidFill>
              <a:effectLst/>
              <a:latin typeface="Open Sans" panose="020B0606030504020204" pitchFamily="34" charset="0"/>
            </a:endParaRPr>
          </a:p>
          <a:p>
            <a:pPr marL="0" indent="0">
              <a:buNone/>
            </a:pPr>
            <a:endParaRPr lang="cs-CZ" altLang="cs-CZ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42828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/>
          <p:cNvSpPr>
            <a:spLocks noGrp="1"/>
          </p:cNvSpPr>
          <p:nvPr>
            <p:ph type="title"/>
          </p:nvPr>
        </p:nvSpPr>
        <p:spPr>
          <a:xfrm>
            <a:off x="628650" y="136525"/>
            <a:ext cx="7886700" cy="1325563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Další informace</a:t>
            </a:r>
          </a:p>
        </p:txBody>
      </p:sp>
      <p:sp>
        <p:nvSpPr>
          <p:cNvPr id="4099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00" name="Zástupný symbol pro obsah 1"/>
          <p:cNvSpPr>
            <a:spLocks noGrp="1"/>
          </p:cNvSpPr>
          <p:nvPr>
            <p:ph idx="1"/>
          </p:nvPr>
        </p:nvSpPr>
        <p:spPr>
          <a:xfrm>
            <a:off x="628649" y="1438102"/>
            <a:ext cx="8171401" cy="4738861"/>
          </a:xfrm>
        </p:spPr>
        <p:txBody>
          <a:bodyPr/>
          <a:lstStyle/>
          <a:p>
            <a:pPr marL="0" indent="0">
              <a:buNone/>
            </a:pPr>
            <a:r>
              <a:rPr lang="cs-CZ" altLang="cs-CZ" b="1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Potvrzování dokumentů</a:t>
            </a:r>
          </a:p>
          <a:p>
            <a:r>
              <a:rPr lang="cs-CZ" alt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týdnu od 26. 8. budeme ve škole potvrzovat průkazky na MHD a jízdné</a:t>
            </a:r>
          </a:p>
          <a:p>
            <a:pPr marL="0" indent="0">
              <a:buNone/>
            </a:pPr>
            <a:endParaRPr lang="cs-CZ" altLang="cs-CZ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alt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Potvrzení o studiu budeme vydávat až </a:t>
            </a:r>
            <a:r>
              <a:rPr lang="cs-CZ" altLang="cs-CZ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 1. </a:t>
            </a:r>
            <a:r>
              <a:rPr lang="cs-CZ" alt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 – začátek školního roku (informace podá třídní učitel)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90881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Děkuji za pozornost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4A58A3-CD7D-4C1D-B518-F6A99A31EB88}" type="slidenum">
              <a:rPr lang="cs-CZ" smtClean="0"/>
              <a:pPr>
                <a:defRPr/>
              </a:pPr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097831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1456</TotalTime>
  <Words>1475</Words>
  <Application>Microsoft Office PowerPoint</Application>
  <PresentationFormat>Předvádění na obrazovce (4:3)</PresentationFormat>
  <Paragraphs>283</Paragraphs>
  <Slides>24</Slides>
  <Notes>18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Open Sans</vt:lpstr>
      <vt:lpstr>Motiv Office</vt:lpstr>
      <vt:lpstr>Prezentace aplikace PowerPoint</vt:lpstr>
      <vt:lpstr>Střední průmyslová škola Otrokovice</vt:lpstr>
      <vt:lpstr>Vedení školy 2024/2025</vt:lpstr>
      <vt:lpstr>Třídy a obory 2023/24</vt:lpstr>
      <vt:lpstr>Zahájení školního roku </vt:lpstr>
      <vt:lpstr>Organizace výuky </vt:lpstr>
      <vt:lpstr>Rozvrh – teoretická výuka   sudý/lichý týden</vt:lpstr>
      <vt:lpstr>Organizační záležitosti </vt:lpstr>
      <vt:lpstr>Organizační záležitosti </vt:lpstr>
      <vt:lpstr>Školní řád</vt:lpstr>
      <vt:lpstr>Školní řád</vt:lpstr>
      <vt:lpstr>Informace o prospěchu a chování</vt:lpstr>
      <vt:lpstr>Informace – výukové materiály, pomůcky</vt:lpstr>
      <vt:lpstr>Připravované akce</vt:lpstr>
      <vt:lpstr>Připravované akce </vt:lpstr>
      <vt:lpstr>Školní poradenské pracoviště</vt:lpstr>
      <vt:lpstr>Školní poradenské pracoviště</vt:lpstr>
      <vt:lpstr>Školní poradenské pracoviště</vt:lpstr>
      <vt:lpstr>Školní poradenské pracoviště</vt:lpstr>
      <vt:lpstr>Informace o odborném výcviku</vt:lpstr>
      <vt:lpstr>Další informace</vt:lpstr>
      <vt:lpstr>Další informace</vt:lpstr>
      <vt:lpstr>Další informace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Veverková Lucie</dc:creator>
  <cp:lastModifiedBy>Dohnalová Radka</cp:lastModifiedBy>
  <cp:revision>107</cp:revision>
  <cp:lastPrinted>2023-06-13T07:41:28Z</cp:lastPrinted>
  <dcterms:created xsi:type="dcterms:W3CDTF">2015-02-11T13:36:01Z</dcterms:created>
  <dcterms:modified xsi:type="dcterms:W3CDTF">2025-06-25T05:50:59Z</dcterms:modified>
</cp:coreProperties>
</file>